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0" r:id="rId2"/>
    <p:sldId id="394" r:id="rId3"/>
    <p:sldId id="381" r:id="rId4"/>
    <p:sldId id="383" r:id="rId5"/>
    <p:sldId id="382" r:id="rId6"/>
    <p:sldId id="384" r:id="rId7"/>
    <p:sldId id="358" r:id="rId8"/>
    <p:sldId id="378" r:id="rId9"/>
    <p:sldId id="373" r:id="rId10"/>
    <p:sldId id="375" r:id="rId11"/>
    <p:sldId id="376" r:id="rId12"/>
    <p:sldId id="374" r:id="rId13"/>
    <p:sldId id="377" r:id="rId14"/>
    <p:sldId id="386" r:id="rId15"/>
    <p:sldId id="327" r:id="rId16"/>
    <p:sldId id="282" r:id="rId17"/>
    <p:sldId id="355" r:id="rId18"/>
    <p:sldId id="352" r:id="rId19"/>
    <p:sldId id="37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3155"/>
    <a:srgbClr val="032553"/>
    <a:srgbClr val="14406B"/>
    <a:srgbClr val="E9E9E8"/>
    <a:srgbClr val="4D3A31"/>
    <a:srgbClr val="193367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4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2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-3592" y="-120"/>
      </p:cViewPr>
      <p:guideLst>
        <p:guide orient="horz" pos="2880"/>
        <p:guide pos="2160"/>
      </p:guideLst>
    </p:cSldViewPr>
  </p:notesViewPr>
  <p:gridSpacing cx="1872691200" cy="1872691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4C13270-3D21-485D-BE44-A243C84BDF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04B2BF2-07D0-48B6-98EE-F0A5D9E63D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" charset="0"/>
        <a:ea typeface="ＭＳ Ｐゴシック" pitchFamily="-8" charset="-128"/>
        <a:cs typeface="ＭＳ Ｐゴシック" pitchFamily="-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" charset="0"/>
        <a:ea typeface="ＭＳ Ｐゴシック" pitchFamily="-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" charset="0"/>
        <a:ea typeface="ＭＳ Ｐゴシック" pitchFamily="-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" charset="0"/>
        <a:ea typeface="ＭＳ Ｐゴシック" pitchFamily="-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" charset="0"/>
        <a:ea typeface="ＭＳ Ｐゴシック" pitchFamily="-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0FA57A-B67C-459A-830E-427E1E35CE80}" type="datetime1">
              <a:rPr lang="en-GB" smtClean="0">
                <a:latin typeface="Arial" charset="0"/>
              </a:rPr>
              <a:pPr/>
              <a:t>14/04/2011</a:t>
            </a:fld>
            <a:endParaRPr lang="en-US" smtClean="0">
              <a:latin typeface="Arial" charset="0"/>
            </a:endParaRP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##</a:t>
            </a: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endParaRPr lang="en-GB" smtClean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11271" name="Header Placeholder 8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255588" y="1066800"/>
            <a:ext cx="8610600" cy="5029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>
              <a:solidFill>
                <a:srgbClr val="E9E9E8"/>
              </a:solidFill>
              <a:cs typeface="ＭＳ Ｐゴシック" pitchFamily="-106" charset="-128"/>
            </a:endParaRPr>
          </a:p>
        </p:txBody>
      </p:sp>
      <p:pic>
        <p:nvPicPr>
          <p:cNvPr id="5" name="Picture 10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0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7772400" cy="2286000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0"/>
            <a:ext cx="6400800" cy="609600"/>
          </a:xfrm>
          <a:ln>
            <a:solidFill>
              <a:srgbClr val="032553"/>
            </a:solidFill>
          </a:ln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F6E836-BF9C-42F7-A04E-22AE59DB2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255588" y="1066800"/>
            <a:ext cx="86106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>
              <a:solidFill>
                <a:srgbClr val="E9E9E8"/>
              </a:solidFill>
              <a:cs typeface="ＭＳ Ｐゴシック" pitchFamily="-106" charset="-128"/>
            </a:endParaRPr>
          </a:p>
        </p:txBody>
      </p:sp>
      <p:sp>
        <p:nvSpPr>
          <p:cNvPr id="102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0"/>
          <p:cNvPicPr>
            <a:picLocks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50825" y="0"/>
            <a:ext cx="860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UoN_Research_Sml[1]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811963" y="6119813"/>
            <a:ext cx="2095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2" r:id="rId2"/>
    <p:sldLayoutId id="2147483873" r:id="rId3"/>
    <p:sldLayoutId id="2147483874" r:id="rId4"/>
    <p:sldLayoutId id="2147483876" r:id="rId5"/>
    <p:sldLayoutId id="2147483877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22268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22268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22268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22268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22268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2553"/>
        </a:buClr>
        <a:buChar char="•"/>
        <a:defRPr sz="2600">
          <a:solidFill>
            <a:srgbClr val="222268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68"/>
          </a:solidFill>
          <a:latin typeface="+mn-lt"/>
          <a:ea typeface="ＭＳ Ｐゴシック" pitchFamily="-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68"/>
          </a:solidFill>
          <a:latin typeface="+mn-lt"/>
          <a:ea typeface="ＭＳ Ｐゴシック" pitchFamily="-8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2268"/>
          </a:solidFill>
          <a:latin typeface="+mn-lt"/>
          <a:ea typeface="ＭＳ Ｐゴシック" pitchFamily="-8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  <a:ea typeface="ＭＳ Ｐゴシック" pitchFamily="-8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ttingham.ac.uk/research/priorities/globalfoodsecurity/index.aspx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ailymail.co.uk/travel/article-1190884/Holiday-heaven-hell-Storm-hit-Florida-courting-Cub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ffag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2393950"/>
            <a:ext cx="454818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528763" y="5422900"/>
            <a:ext cx="61007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aseline="0">
                <a:latin typeface="Verdana" pitchFamily="-106" charset="0"/>
              </a:rPr>
              <a:t>Professor Wyn Morgan</a:t>
            </a:r>
          </a:p>
          <a:p>
            <a:pPr algn="ctr"/>
            <a:r>
              <a:rPr lang="en-GB" sz="3200" baseline="0">
                <a:latin typeface="Verdana" pitchFamily="-106" charset="0"/>
              </a:rPr>
              <a:t>School of Economics</a:t>
            </a:r>
            <a:endParaRPr lang="en-GB" sz="3200">
              <a:latin typeface="Verdana" pitchFamily="-106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19138" y="1233488"/>
            <a:ext cx="7751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5400" dirty="0">
                <a:solidFill>
                  <a:srgbClr val="222268"/>
                </a:solidFill>
                <a:latin typeface="Verdana" pitchFamily="-106" charset="0"/>
              </a:rPr>
              <a:t>Food: the next global crisis?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8825" y="133032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 err="1">
                <a:latin typeface="Verdana" pitchFamily="-106" charset="0"/>
              </a:rPr>
              <a:t>Biofuels</a:t>
            </a:r>
            <a:r>
              <a:rPr lang="en-GB" sz="3200" baseline="0" dirty="0">
                <a:latin typeface="Verdana" pitchFamily="-106" charset="0"/>
              </a:rPr>
              <a:t>?</a:t>
            </a:r>
          </a:p>
        </p:txBody>
      </p:sp>
      <p:pic>
        <p:nvPicPr>
          <p:cNvPr id="6" name="Picture 5" descr="image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1952625"/>
            <a:ext cx="59404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2950" y="6095999"/>
            <a:ext cx="455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http://bio-fuel-watch.blogspot.com/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025" y="119062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>
                <a:latin typeface="Verdana" pitchFamily="-106" charset="0"/>
              </a:rPr>
              <a:t>The value of the US Dollar?</a:t>
            </a:r>
          </a:p>
        </p:txBody>
      </p:sp>
      <p:pic>
        <p:nvPicPr>
          <p:cNvPr id="4" name="Picture 3" descr="One_US_dollar_note_0127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114550"/>
            <a:ext cx="7684394" cy="3409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5" y="5934075"/>
            <a:ext cx="642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http://commons.wikimedia.org/wiki/File:One_US_dollar_note_0127_22.jpg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2325" y="120332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>
                <a:latin typeface="Verdana" pitchFamily="-106" charset="0"/>
              </a:rPr>
              <a:t>Interest rates?</a:t>
            </a:r>
          </a:p>
        </p:txBody>
      </p:sp>
      <p:pic>
        <p:nvPicPr>
          <p:cNvPr id="6" name="Picture 5" descr="interest-rate-dr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060575"/>
            <a:ext cx="31162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terest_rate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14500"/>
            <a:ext cx="3760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40300" y="5232400"/>
            <a:ext cx="3924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http://onefaceinamillion.com/current-mortgage-interest-rates/1076/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5461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buyhomesinfo.com/?p</a:t>
            </a:r>
            <a:r>
              <a:rPr lang="en-US" dirty="0" smtClean="0"/>
              <a:t>=71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7225" y="133032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>
                <a:latin typeface="Verdana" pitchFamily="-106" charset="0"/>
              </a:rPr>
              <a:t>The price of oil?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930900"/>
            <a:ext cx="593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www.solarnavigator.net/petroleum.htm</a:t>
            </a:r>
            <a:endParaRPr lang="en-US" dirty="0"/>
          </a:p>
        </p:txBody>
      </p:sp>
      <p:pic>
        <p:nvPicPr>
          <p:cNvPr id="9" name="Picture 8" descr="texaco_oil_field_donkey_w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880076"/>
            <a:ext cx="5816600" cy="396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ders_98100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327150"/>
            <a:ext cx="6908800" cy="4310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67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http://www.telegraph.co.uk/finance/newsbysector/banksandfinance/2987827/Market-turmoil-FSA-bans-speculators-from-short-selling.html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53987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 smtClean="0">
                <a:solidFill>
                  <a:srgbClr val="FFFF00"/>
                </a:solidFill>
                <a:latin typeface="Verdana" pitchFamily="-106" charset="0"/>
              </a:rPr>
              <a:t>Speculators?</a:t>
            </a:r>
            <a:endParaRPr lang="en-GB" sz="3200" baseline="0" dirty="0">
              <a:solidFill>
                <a:srgbClr val="FFFF00"/>
              </a:solidFill>
              <a:latin typeface="Verdana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15900" y="1951038"/>
            <a:ext cx="8928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GB" sz="2800" b="1" baseline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Food Security  - </a:t>
            </a:r>
            <a:r>
              <a:rPr lang="en-GB" sz="2800" baseline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GB" sz="2800" baseline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priority area </a:t>
            </a:r>
            <a:r>
              <a:rPr lang="en-GB" sz="2800" baseline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the </a:t>
            </a:r>
            <a:r>
              <a:rPr lang="en-GB" sz="2800" baseline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 of Nottingham</a:t>
            </a:r>
            <a:endParaRPr lang="en-GB" sz="2800" baseline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3000"/>
              </a:spcAft>
            </a:pPr>
            <a:r>
              <a:rPr lang="en-GB" sz="2800" baseline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Taking an interdisciplinary approach to projects – arts, social sciences, natural sciences, medical sciences etc..</a:t>
            </a:r>
          </a:p>
          <a:p>
            <a:pPr>
              <a:spcAft>
                <a:spcPts val="3000"/>
              </a:spcAft>
            </a:pPr>
            <a:r>
              <a:rPr lang="en-GB" sz="2800" baseline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 </a:t>
            </a:r>
            <a:r>
              <a:rPr lang="en-GB" sz="2800" baseline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well positioned to contribute at a research and training level on a global stage</a:t>
            </a:r>
            <a:br>
              <a:rPr lang="en-GB" sz="2800" baseline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800" baseline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257300"/>
            <a:ext cx="8216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0" dirty="0" smtClean="0">
                <a:solidFill>
                  <a:srgbClr val="FF0000"/>
                </a:solidFill>
                <a:latin typeface="Verdana"/>
                <a:cs typeface="Verdana"/>
              </a:rPr>
              <a:t>It’s Not all Economics…….</a:t>
            </a:r>
            <a:endParaRPr lang="en-US" sz="3200" b="1" baseline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3050" y="5213350"/>
            <a:ext cx="3835400" cy="1824038"/>
            <a:chOff x="-60" y="1517"/>
            <a:chExt cx="3866" cy="2390"/>
          </a:xfrm>
        </p:grpSpPr>
        <p:pic>
          <p:nvPicPr>
            <p:cNvPr id="22537" name="Picture 4"/>
            <p:cNvPicPr>
              <a:picLocks noChangeArrowheads="1"/>
            </p:cNvPicPr>
            <p:nvPr/>
          </p:nvPicPr>
          <p:blipFill>
            <a:blip r:embed="rId2"/>
            <a:srcRect l="12204" t="21545" r="2136" b="6007"/>
            <a:stretch>
              <a:fillRect/>
            </a:stretch>
          </p:blipFill>
          <p:spPr bwMode="auto">
            <a:xfrm>
              <a:off x="-60" y="1660"/>
              <a:ext cx="3111" cy="17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298" y="1517"/>
              <a:ext cx="3508" cy="2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2531" name="Picture 7" descr="UoN_Research_Sm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900" y="5983288"/>
            <a:ext cx="2095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3"/>
          <p:cNvSpPr txBox="1">
            <a:spLocks noChangeArrowheads="1"/>
          </p:cNvSpPr>
          <p:nvPr/>
        </p:nvSpPr>
        <p:spPr bwMode="auto">
          <a:xfrm>
            <a:off x="0" y="1155700"/>
            <a:ext cx="8966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32553"/>
              </a:buClr>
            </a:pPr>
            <a:r>
              <a:rPr lang="en-US" sz="2800" baseline="0" dirty="0" smtClean="0">
                <a:solidFill>
                  <a:srgbClr val="222268"/>
                </a:solidFill>
                <a:latin typeface="Verdana" pitchFamily="-106" charset="0"/>
              </a:rPr>
              <a:t>University has invested </a:t>
            </a:r>
            <a:r>
              <a:rPr lang="en-US" sz="2800" baseline="0" dirty="0">
                <a:solidFill>
                  <a:srgbClr val="222268"/>
                </a:solidFill>
                <a:latin typeface="Verdana" pitchFamily="-106" charset="0"/>
              </a:rPr>
              <a:t>over £45M in agricultural and food-related research over the last 10 years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49225" y="2320925"/>
            <a:ext cx="52609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aseline="0" dirty="0">
                <a:latin typeface="Verdana" pitchFamily="-106" charset="0"/>
              </a:rPr>
              <a:t>Food Sciences (1999 &amp; 2008)</a:t>
            </a:r>
          </a:p>
          <a:p>
            <a:r>
              <a:rPr lang="en-GB" baseline="0" dirty="0">
                <a:latin typeface="Verdana" pitchFamily="-106" charset="0"/>
              </a:rPr>
              <a:t>Plant Sciences (2002)</a:t>
            </a:r>
          </a:p>
          <a:p>
            <a:r>
              <a:rPr lang="en-GB" baseline="0" dirty="0">
                <a:latin typeface="Verdana" pitchFamily="-106" charset="0"/>
              </a:rPr>
              <a:t>Robotic dairy unit (2005)</a:t>
            </a:r>
          </a:p>
          <a:p>
            <a:r>
              <a:rPr lang="en-GB" baseline="0" dirty="0">
                <a:latin typeface="Verdana" pitchFamily="-106" charset="0"/>
              </a:rPr>
              <a:t>Vet School (2006)</a:t>
            </a:r>
          </a:p>
          <a:p>
            <a:r>
              <a:rPr lang="en-GB" baseline="0" dirty="0" err="1">
                <a:latin typeface="Verdana" pitchFamily="-106" charset="0"/>
              </a:rPr>
              <a:t>Bioenergy</a:t>
            </a:r>
            <a:r>
              <a:rPr lang="en-GB" baseline="0" dirty="0">
                <a:latin typeface="Verdana" pitchFamily="-106" charset="0"/>
              </a:rPr>
              <a:t> building (2010)</a:t>
            </a:r>
          </a:p>
          <a:p>
            <a:r>
              <a:rPr lang="en-GB" baseline="0" dirty="0">
                <a:latin typeface="Verdana" pitchFamily="-106" charset="0"/>
              </a:rPr>
              <a:t>GFS glasshouse complex (2010)</a:t>
            </a:r>
            <a:endParaRPr lang="en-GB" dirty="0">
              <a:latin typeface="Verdana" pitchFamily="-106" charset="0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913313"/>
            <a:ext cx="29495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/>
          <a:srcRect l="7234" t="15326" r="8942" b="10606"/>
          <a:stretch>
            <a:fillRect/>
          </a:stretch>
        </p:blipFill>
        <p:spPr bwMode="auto">
          <a:xfrm>
            <a:off x="5376863" y="3833813"/>
            <a:ext cx="2552700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52" name="Picture 33" descr="plant sciences"/>
          <p:cNvPicPr>
            <a:picLocks noChangeAspect="1" noChangeArrowheads="1"/>
          </p:cNvPicPr>
          <p:nvPr/>
        </p:nvPicPr>
        <p:blipFill>
          <a:blip r:embed="rId6"/>
          <a:srcRect b="9547"/>
          <a:stretch>
            <a:fillRect/>
          </a:stretch>
        </p:blipFill>
        <p:spPr bwMode="auto">
          <a:xfrm>
            <a:off x="6705600" y="2647950"/>
            <a:ext cx="21542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AK_G_crop"/>
          <p:cNvPicPr>
            <a:picLocks noChangeAspect="1" noChangeArrowheads="1"/>
          </p:cNvPicPr>
          <p:nvPr/>
        </p:nvPicPr>
        <p:blipFill>
          <a:blip r:embed="rId2"/>
          <a:srcRect t="19633"/>
          <a:stretch>
            <a:fillRect/>
          </a:stretch>
        </p:blipFill>
        <p:spPr bwMode="auto">
          <a:xfrm>
            <a:off x="282575" y="1063625"/>
            <a:ext cx="8524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22275" y="5549900"/>
            <a:ext cx="8258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aseline="0" dirty="0">
                <a:latin typeface="Verdana" pitchFamily="-106" charset="0"/>
              </a:rPr>
              <a:t>AAR/UNMC Plant Biotechnology Research </a:t>
            </a:r>
            <a:r>
              <a:rPr lang="en-GB" baseline="0" dirty="0" smtClean="0">
                <a:latin typeface="Verdana" pitchFamily="-106" charset="0"/>
              </a:rPr>
              <a:t>Centre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baseline="0" dirty="0" smtClean="0">
                <a:latin typeface="Verdana" pitchFamily="-106" charset="0"/>
              </a:rPr>
              <a:t>Opened  </a:t>
            </a:r>
            <a:r>
              <a:rPr lang="en-GB" baseline="0" dirty="0">
                <a:latin typeface="Verdana" pitchFamily="-106" charset="0"/>
              </a:rPr>
              <a:t>September 2009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68275" y="3013075"/>
            <a:ext cx="87518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5400">
                <a:latin typeface="Comic Sans MS" pitchFamily="-106" charset="0"/>
              </a:rPr>
              <a:t>‘</a:t>
            </a:r>
            <a:r>
              <a:rPr lang="en-GB" sz="4000">
                <a:latin typeface="Verdana" pitchFamily="-106" charset="0"/>
              </a:rPr>
              <a:t>Crops for the Future’ evolved in 2008 from a union of the International Centre for Underutilised Crops (ICUC) and the Global Facilitation Unit for Underutilized Species (GFU). </a:t>
            </a:r>
          </a:p>
        </p:txBody>
      </p:sp>
      <p:pic>
        <p:nvPicPr>
          <p:cNvPr id="25603" name="Picture 5" descr="http://www.cropsforthefuture.org/wp-content/themes/corpgreen/images/crofu_logo_357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1368425"/>
            <a:ext cx="263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  <a:latin typeface="Verdana" pitchFamily="-106" charset="0"/>
                <a:ea typeface="ＭＳ Ｐゴシック" pitchFamily="-106" charset="-128"/>
              </a:rPr>
              <a:t>Food for thought…..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989138"/>
            <a:ext cx="8642350" cy="4183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 smtClean="0">
                <a:latin typeface="Verdana" pitchFamily="-106" charset="0"/>
                <a:ea typeface="ＭＳ Ｐゴシック" pitchFamily="-106" charset="-128"/>
              </a:rPr>
              <a:t>Financial crisis affects us all but can be dealt with by policy makers and…. dare I say… </a:t>
            </a:r>
            <a:endParaRPr lang="en-GB" sz="1000" dirty="0" smtClean="0">
              <a:latin typeface="Verdana" pitchFamily="-106" charset="0"/>
              <a:ea typeface="ＭＳ Ｐゴシック" pitchFamily="-106" charset="-128"/>
            </a:endParaRPr>
          </a:p>
          <a:p>
            <a:pPr>
              <a:spcAft>
                <a:spcPts val="600"/>
              </a:spcAft>
              <a:buNone/>
            </a:pPr>
            <a:r>
              <a:rPr lang="en-GB" sz="2800" dirty="0" smtClean="0">
                <a:latin typeface="Verdana" pitchFamily="-106" charset="0"/>
                <a:ea typeface="ＭＳ Ｐゴシック" pitchFamily="-106" charset="-128"/>
              </a:rPr>
              <a:t>	even economists!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latin typeface="Verdana" pitchFamily="-106" charset="0"/>
                <a:ea typeface="ＭＳ Ｐゴシック" pitchFamily="-106" charset="-128"/>
              </a:rPr>
              <a:t>Food crisis affects us all more fundamentally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latin typeface="Verdana" pitchFamily="-106" charset="0"/>
                <a:ea typeface="ＭＳ Ｐゴシック" pitchFamily="-106" charset="-128"/>
              </a:rPr>
              <a:t>Answers can lie in inter-disciplinary approaches to provide new ideas</a:t>
            </a:r>
          </a:p>
          <a:p>
            <a:pPr>
              <a:spcAft>
                <a:spcPts val="600"/>
              </a:spcAft>
            </a:pPr>
            <a:r>
              <a:rPr lang="en-GB" sz="2800" dirty="0" smtClean="0">
                <a:latin typeface="Verdana" pitchFamily="-106" charset="0"/>
                <a:ea typeface="ＭＳ Ｐゴシック" pitchFamily="-106" charset="-128"/>
              </a:rPr>
              <a:t>University of Nottingham is leading the way in providing global answers for a global problem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So, what’s the problem?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Prices, price, prices……..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It’s not all economics: Global Food Security at the University of Nottingham</a:t>
            </a:r>
            <a:endParaRPr lang="en-US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6257925"/>
            <a:ext cx="485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http://www.vam.ac.uk/images/image/42156-popup.html</a:t>
            </a:r>
            <a:endParaRPr lang="en-GB" dirty="0"/>
          </a:p>
        </p:txBody>
      </p:sp>
      <p:pic>
        <p:nvPicPr>
          <p:cNvPr id="4" name="Picture 3" descr="imagesCABF34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162050"/>
            <a:ext cx="4357688" cy="504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20091121issuecovUK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103313"/>
            <a:ext cx="4305300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-106" charset="-128"/>
              </a:rPr>
              <a:t>So, what’s the problem?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69900" y="1930400"/>
            <a:ext cx="8540750" cy="4381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ea typeface="ＭＳ Ｐゴシック" pitchFamily="-106" charset="-128"/>
              </a:rPr>
              <a:t>Global population to reach 9 billion by 2050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 pitchFamily="-106" charset="-128"/>
              </a:rPr>
              <a:t>Distribution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ea typeface="ＭＳ Ｐゴシック" pitchFamily="-106" charset="-128"/>
              </a:rPr>
              <a:t>1 billion starving; 1 billion overweight/obese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 pitchFamily="-106" charset="-128"/>
              </a:rPr>
              <a:t>Production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ea typeface="ＭＳ Ｐゴシック" pitchFamily="-106" charset="-128"/>
              </a:rPr>
              <a:t>Supply problems/the right crops?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 pitchFamily="-106" charset="-128"/>
              </a:rPr>
              <a:t>Concern over Prices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ea typeface="ＭＳ Ｐゴシック" pitchFamily="-106" charset="-128"/>
              </a:rPr>
              <a:t>Food riots and food inflation</a:t>
            </a:r>
          </a:p>
          <a:p>
            <a:pPr lvl="1">
              <a:buFontTx/>
              <a:buNone/>
            </a:pPr>
            <a:endParaRPr lang="en-US" dirty="0" smtClean="0">
              <a:ea typeface="ＭＳ Ｐゴシック" pitchFamily="-106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1-546-future-of-food-and-farming-report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65225"/>
            <a:ext cx="3565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3825" y="61341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http://www.bis.gov.uk/foresight/our-work/projects/current-projects/global-food-and-farming-futures/reports-and-publications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368425"/>
            <a:ext cx="8416925" cy="6508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itchFamily="-106" charset="0"/>
                <a:ea typeface="ＭＳ Ｐゴシック" pitchFamily="-106" charset="-128"/>
              </a:rPr>
              <a:t>Prices, prices, prices……..</a:t>
            </a:r>
            <a:endParaRPr lang="en-US" sz="2800" dirty="0" smtClean="0">
              <a:solidFill>
                <a:srgbClr val="FF0000"/>
              </a:solidFill>
              <a:ea typeface="ＭＳ Ｐゴシック" pitchFamily="-106" charset="-128"/>
            </a:endParaRPr>
          </a:p>
        </p:txBody>
      </p:sp>
      <p:pic>
        <p:nvPicPr>
          <p:cNvPr id="5" name="Picture 4" descr="ma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2552700"/>
            <a:ext cx="2121125" cy="1419225"/>
          </a:xfrm>
          <a:prstGeom prst="rect">
            <a:avLst/>
          </a:prstGeom>
        </p:spPr>
      </p:pic>
      <p:pic>
        <p:nvPicPr>
          <p:cNvPr id="6" name="Picture 5" descr="ric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7" y="3167197"/>
            <a:ext cx="1728654" cy="1728654"/>
          </a:xfrm>
          <a:prstGeom prst="rect">
            <a:avLst/>
          </a:prstGeom>
        </p:spPr>
      </p:pic>
      <p:pic>
        <p:nvPicPr>
          <p:cNvPr id="8" name="Picture 7" descr="whea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442" y="4219691"/>
            <a:ext cx="2100108" cy="1523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850" y="3638550"/>
            <a:ext cx="1323975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GB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217%</a:t>
            </a:r>
            <a:endParaRPr lang="en-GB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625" y="3371850"/>
            <a:ext cx="1323975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GB" sz="4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125%</a:t>
            </a:r>
            <a:endParaRPr lang="en-GB" sz="4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100" y="5153025"/>
            <a:ext cx="1323975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GB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136%</a:t>
            </a:r>
            <a:endParaRPr lang="en-GB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43250"/>
            <a:ext cx="2362200" cy="1765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69125" y="3175000"/>
            <a:ext cx="1574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erdana"/>
                <a:cs typeface="Verdana"/>
              </a:rPr>
              <a:t>107%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8450" y="1987550"/>
            <a:ext cx="8416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-106" charset="0"/>
                <a:ea typeface="ＭＳ Ｐゴシック" pitchFamily="-106" charset="-128"/>
                <a:cs typeface="ＭＳ Ｐゴシック" pitchFamily="-8" charset="-128"/>
              </a:rPr>
              <a:t>Between 2006 and 2008….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6" charset="-128"/>
              <a:cs typeface="ＭＳ Ｐゴシック" pitchFamily="-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4725" y="129222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>
                <a:latin typeface="Verdana" pitchFamily="-106" charset="0"/>
              </a:rPr>
              <a:t>Demand and population growth?</a:t>
            </a:r>
          </a:p>
        </p:txBody>
      </p:sp>
      <p:pic>
        <p:nvPicPr>
          <p:cNvPr id="5" name="Picture 4" descr="population_growth_graph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790700"/>
            <a:ext cx="61737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3425" y="6057900"/>
            <a:ext cx="575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http://blog.nielsen.com/nielsenwire/consumer/down-to-a-science-pinpointing-retail-growth-markets/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1025" y="1266825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aseline="0" dirty="0">
                <a:latin typeface="Verdana" pitchFamily="-106" charset="0"/>
              </a:rPr>
              <a:t>Supply shocks?</a:t>
            </a:r>
          </a:p>
        </p:txBody>
      </p:sp>
      <p:pic>
        <p:nvPicPr>
          <p:cNvPr id="7" name="Picture 6" descr="drought_cor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009775"/>
            <a:ext cx="3535363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028825"/>
            <a:ext cx="4591050" cy="3571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" y="5893653"/>
            <a:ext cx="599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http://www.dailymail.co.uk/travel/article-1190884/Holiday-heaven-hell-Storm-hit-Florida-courting-Cuba.html</a:t>
            </a:r>
            <a:endParaRPr lang="en-GB" dirty="0" smtClean="0"/>
          </a:p>
          <a:p>
            <a:r>
              <a:rPr lang="en-GB" dirty="0" smtClean="0"/>
              <a:t>http://morichesdaily.com/2010/08/food-inflation-growing-problem/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328</Words>
  <Application>Microsoft Office PowerPoint</Application>
  <PresentationFormat>On-screen Show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Tonight’s Talk</vt:lpstr>
      <vt:lpstr>Slide 3</vt:lpstr>
      <vt:lpstr>Slide 4</vt:lpstr>
      <vt:lpstr>So, what’s the problem?</vt:lpstr>
      <vt:lpstr>Slide 6</vt:lpstr>
      <vt:lpstr>Prices, prices, prices……..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Food for thought…..</vt:lpstr>
    </vt:vector>
  </TitlesOfParts>
  <Company>campbell rowley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sdvfaskldnfglkasdnffgknafkgnkfn</dc:title>
  <dc:creator>phil silk</dc:creator>
  <cp:lastModifiedBy>Information Services</cp:lastModifiedBy>
  <cp:revision>214</cp:revision>
  <dcterms:created xsi:type="dcterms:W3CDTF">2011-03-30T19:23:37Z</dcterms:created>
  <dcterms:modified xsi:type="dcterms:W3CDTF">2011-04-14T11:08:02Z</dcterms:modified>
</cp:coreProperties>
</file>